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80" r:id="rId4"/>
    <p:sldId id="281" r:id="rId5"/>
    <p:sldId id="262" r:id="rId6"/>
    <p:sldId id="285" r:id="rId7"/>
    <p:sldId id="286" r:id="rId8"/>
    <p:sldId id="264" r:id="rId9"/>
    <p:sldId id="265" r:id="rId10"/>
    <p:sldId id="267" r:id="rId11"/>
    <p:sldId id="269" r:id="rId12"/>
    <p:sldId id="270" r:id="rId13"/>
    <p:sldId id="287" r:id="rId14"/>
    <p:sldId id="288" r:id="rId15"/>
    <p:sldId id="276" r:id="rId16"/>
    <p:sldId id="284" r:id="rId17"/>
  </p:sldIdLst>
  <p:sldSz cx="9144000" cy="5143500" type="screen16x9"/>
  <p:notesSz cx="6858000" cy="9144000"/>
  <p:defaultTextStyle>
    <a:defPPr>
      <a:defRPr lang="tr-TR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3E47"/>
    <a:srgbClr val="A7A7A8"/>
    <a:srgbClr val="D60036"/>
    <a:srgbClr val="9113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1236" y="-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1C82FB8-0700-356A-3ACF-00862C48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85F0242-0981-4082-5FD8-EC8DF25D4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686C971-2FF7-89FA-C114-4DA7D5C9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39DE-FC03-4AE8-98E1-BBEAA2E974A8}" type="datetimeFigureOut">
              <a:rPr lang="tr-TR" smtClean="0"/>
              <a:pPr/>
              <a:t>30.9.2022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91EF91D-8E62-BCC3-035D-0FBB1AB4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95F07BD-59B1-32C4-ECBE-4F1FEC6B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19AC-CEEF-4085-93E5-80B9ACED61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7457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D535691-8183-2924-CE71-F89408ED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C135E0BE-341E-FFA4-5FCE-7D69359ED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CE196D8-6A1B-4593-6C41-63249E71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39DE-FC03-4AE8-98E1-BBEAA2E974A8}" type="datetimeFigureOut">
              <a:rPr lang="tr-TR" smtClean="0"/>
              <a:pPr/>
              <a:t>30.9.2022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7852F00-69CD-9A3A-E4D1-74DB65FA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C33F668-A529-AABF-4CD8-1E810A8C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19AC-CEEF-4085-93E5-80B9ACED61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049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954584C0-A8E4-1034-0AE1-70AF2C611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EC9825FA-46AD-84D2-BE84-032725EB5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DE4AD7F-2BCC-E8B0-9371-17526F8A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39DE-FC03-4AE8-98E1-BBEAA2E974A8}" type="datetimeFigureOut">
              <a:rPr lang="tr-TR" smtClean="0"/>
              <a:pPr/>
              <a:t>30.9.2022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3FCF5C0-AF02-BBDE-42FA-3BCB4662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E810B4A-DB57-532D-3362-947ADE08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19AC-CEEF-4085-93E5-80B9ACED61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1127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721FC62-58D8-A1CF-CB03-8132239B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7849D4F-8E34-55A9-00ED-558D80A4F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6F3E69-A9C8-61A4-09E9-573374EE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39DE-FC03-4AE8-98E1-BBEAA2E974A8}" type="datetimeFigureOut">
              <a:rPr lang="tr-TR" smtClean="0"/>
              <a:pPr/>
              <a:t>30.9.2022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0C5D460-9D8F-8834-4634-C5F33B97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51ADB0A-7E2B-183F-520A-863DB977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19AC-CEEF-4085-93E5-80B9ACED61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7799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85A2DA2-5F82-B40A-89C3-6DEDEE40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0C6B872C-B00B-7335-A5CA-CD298A948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0CA8E4E-A045-A9FA-9093-4F717871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39DE-FC03-4AE8-98E1-BBEAA2E974A8}" type="datetimeFigureOut">
              <a:rPr lang="tr-TR" smtClean="0"/>
              <a:pPr/>
              <a:t>30.9.2022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1B96E02-17D6-AFFD-6A90-2E5D4025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07D5A16-FE42-379B-A5C1-B084D9F5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19AC-CEEF-4085-93E5-80B9ACED61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757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2D2D0D5-82C3-83F0-1B35-98880CAA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C735B34-3C89-DDF6-A6A2-F033E430C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FE1F9DB2-2DAC-9AA5-91B6-9E274499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68991FE3-79D9-6304-D229-2E7FDD3B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39DE-FC03-4AE8-98E1-BBEAA2E974A8}" type="datetimeFigureOut">
              <a:rPr lang="tr-TR" smtClean="0"/>
              <a:pPr/>
              <a:t>30.9.2022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9FD30A87-D71F-415D-EB5E-2AC16EB1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6EE550A8-B138-79EC-E624-9960C0D1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19AC-CEEF-4085-93E5-80B9ACED61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3230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2238762-F2C8-4BC5-0483-0EF4FD1E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676D20C9-A89A-ECBE-01D7-2963A44C3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0F566A0D-5FA4-C205-AB2E-B71F17502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F1092C69-FB0E-0BDA-1D61-0649B816C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45553CA6-C866-2CE1-2648-11E7A8E5B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06606505-C954-8A6F-0D31-D53B369D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39DE-FC03-4AE8-98E1-BBEAA2E974A8}" type="datetimeFigureOut">
              <a:rPr lang="tr-TR" smtClean="0"/>
              <a:pPr/>
              <a:t>30.9.2022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9A8DA940-3AF8-6F6A-1D28-5AE3F452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46B79F11-B13E-D6B6-C3E9-924B0DEC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19AC-CEEF-4085-93E5-80B9ACED61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6078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5DECB8E-6B53-DEBB-06FC-0890666B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BF6DB4E6-A605-E2AF-4F26-048E8D4B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39DE-FC03-4AE8-98E1-BBEAA2E974A8}" type="datetimeFigureOut">
              <a:rPr lang="tr-TR" smtClean="0"/>
              <a:pPr/>
              <a:t>30.9.2022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37F36AB5-CFDD-B143-46DF-B070D858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9969B57E-68CF-A747-52A4-6DB88119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19AC-CEEF-4085-93E5-80B9ACED61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1370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BE8601C5-A3C5-F910-FC22-3C94A00D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39DE-FC03-4AE8-98E1-BBEAA2E974A8}" type="datetimeFigureOut">
              <a:rPr lang="tr-TR" smtClean="0"/>
              <a:pPr/>
              <a:t>30.9.2022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3F7BB5E5-FDA6-050E-C294-56ADA9E5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86C7A52A-1F44-E7CD-2E88-0FC2642C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19AC-CEEF-4085-93E5-80B9ACED61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3822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825549A-6C7D-F73F-31C7-F4AF88310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DF5D60D-C5A1-59B0-50C2-24AFB4FB2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8DB5DE5E-C554-D281-EC3E-390DB2632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BEA1F4E3-53A8-1FC3-9670-C6038FD0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39DE-FC03-4AE8-98E1-BBEAA2E974A8}" type="datetimeFigureOut">
              <a:rPr lang="tr-TR" smtClean="0"/>
              <a:pPr/>
              <a:t>30.9.2022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ABC46EA-8A95-9598-CBFF-54AFAA6A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E93C420E-17F1-B326-61BF-F4F3F2AA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19AC-CEEF-4085-93E5-80B9ACED61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2048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8285DDA-B158-CAD0-F323-EB1A3914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8DC05091-ACDD-94E9-29F1-F460D81D2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5125A0AC-2365-889A-4966-9FF65091A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FED2925-3BFE-51E2-F004-781D2EFC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39DE-FC03-4AE8-98E1-BBEAA2E974A8}" type="datetimeFigureOut">
              <a:rPr lang="tr-TR" smtClean="0"/>
              <a:pPr/>
              <a:t>30.9.2022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587270A1-A60F-BFAE-4414-C567D23D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9557CCDE-43A6-4DA5-485D-CE4EEBCC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19AC-CEEF-4085-93E5-80B9ACED61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55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E130A42B-2D43-2B42-575D-797F7D3E19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DA346DC6-F51F-47FD-B633-C1C4CE64352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830164" y="-83"/>
            <a:ext cx="1914308" cy="772800"/>
          </a:xfrm>
          <a:prstGeom prst="rect">
            <a:avLst/>
          </a:prstGeom>
        </p:spPr>
      </p:pic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918B58E0-303A-B6DB-F986-3ABBBA03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049584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153ED5F9-DE9F-57DF-4822-EEC2115A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B254766-1056-3DDD-B8B1-4F488723F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239DE-FC03-4AE8-98E1-BBEAA2E974A8}" type="datetimeFigureOut">
              <a:rPr lang="tr-TR" smtClean="0"/>
              <a:pPr/>
              <a:t>30.9.2022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B631349-72E3-CDB3-2C55-FD7E19F95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9C64537-3881-DC03-29B6-1D79766A5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19AC-CEEF-4085-93E5-80B9ACED61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2602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nalsofintensivecare.springeropen.com/articles/10.1186/s13613-022-01022-8" TargetMode="Externa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hyperlink" Target="https://www.sciencedirect.com/science/article/abs/pii/S0883944118306762?via=ihub" TargetMode="External"/><Relationship Id="rId5" Type="http://schemas.openxmlformats.org/officeDocument/2006/relationships/hyperlink" Target="https://annalsofintensivecare.springeropen.com/articles/10.1186/s13613-020-00679-3" TargetMode="External"/><Relationship Id="rId4" Type="http://schemas.openxmlformats.org/officeDocument/2006/relationships/hyperlink" Target="https://annalsofintensivecare.springeropen.com/articles/10.1186/s13613-018-0402-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355975" y="1113588"/>
            <a:ext cx="4536504" cy="2646294"/>
          </a:xfrm>
        </p:spPr>
        <p:txBody>
          <a:bodyPr>
            <a:noAutofit/>
          </a:bodyPr>
          <a:lstStyle/>
          <a:p>
            <a:r>
              <a:rPr lang="tr-TR" sz="4100" b="1" dirty="0">
                <a:latin typeface="+mn-lt"/>
              </a:rPr>
              <a:t>GÜNCEL LİTERATÜR</a:t>
            </a:r>
            <a:r>
              <a:rPr lang="tr-TR" sz="3600" b="1" dirty="0">
                <a:latin typeface="+mn-lt"/>
              </a:rPr>
              <a:t/>
            </a:r>
            <a:br>
              <a:rPr lang="tr-TR" sz="3600" b="1" dirty="0">
                <a:latin typeface="+mn-lt"/>
              </a:rPr>
            </a:br>
            <a:r>
              <a:rPr lang="tr-TR" sz="1800" b="1" dirty="0" err="1"/>
              <a:t>Annals</a:t>
            </a:r>
            <a:r>
              <a:rPr lang="tr-TR" sz="1800" b="1" dirty="0"/>
              <a:t> of </a:t>
            </a:r>
            <a:r>
              <a:rPr lang="tr-TR" sz="1800" b="1" dirty="0" err="1"/>
              <a:t>İntensive</a:t>
            </a:r>
            <a:r>
              <a:rPr lang="tr-TR" sz="1800" b="1" dirty="0"/>
              <a:t> </a:t>
            </a:r>
            <a:r>
              <a:rPr lang="tr-TR" sz="1800" b="1" dirty="0" err="1"/>
              <a:t>care</a:t>
            </a:r>
            <a:r>
              <a:rPr lang="tr-TR" sz="1800" b="1" dirty="0"/>
              <a:t> </a:t>
            </a:r>
            <a:br>
              <a:rPr lang="tr-TR" sz="1800" b="1" dirty="0"/>
            </a:br>
            <a:r>
              <a:rPr lang="fr-FR" sz="1800" dirty="0"/>
              <a:t>Xavier Monnet , Rui Shi and Jean‑Louis Teboul 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en-US" sz="1800" dirty="0"/>
              <a:t>Monnet et al. Annals of Intensive Care 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en-US" sz="1800" dirty="0"/>
              <a:t>(2022) 12:46 </a:t>
            </a:r>
            <a:br>
              <a:rPr lang="en-US" sz="1800" dirty="0"/>
            </a:br>
            <a:r>
              <a:rPr lang="tr-TR" sz="1800" dirty="0"/>
              <a:t>DOI: </a:t>
            </a:r>
            <a:r>
              <a:rPr lang="en-US" sz="1800" dirty="0"/>
              <a:t>10.1186/s13613-022-01022-8</a:t>
            </a:r>
            <a:r>
              <a:rPr lang="tr-TR" sz="1500" dirty="0"/>
              <a:t/>
            </a:r>
            <a:br>
              <a:rPr lang="tr-TR" sz="1500" dirty="0"/>
            </a:br>
            <a:endParaRPr lang="tr-TR" sz="36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697836" y="4009374"/>
            <a:ext cx="3852787" cy="776622"/>
          </a:xfrm>
        </p:spPr>
        <p:txBody>
          <a:bodyPr>
            <a:normAutofit/>
          </a:bodyPr>
          <a:lstStyle/>
          <a:p>
            <a:r>
              <a:rPr lang="tr-TR" b="1" dirty="0"/>
              <a:t>Uzm. Dr. Nur Zafer </a:t>
            </a:r>
            <a:r>
              <a:rPr lang="tr-TR" b="1" dirty="0" err="1"/>
              <a:t>Kırdağ</a:t>
            </a:r>
            <a:endParaRPr lang="tr-TR" b="1" dirty="0"/>
          </a:p>
          <a:p>
            <a:r>
              <a:rPr lang="tr-TR" b="1" dirty="0">
                <a:latin typeface="+mj-lt"/>
              </a:rPr>
              <a:t>TATD Kritik Hasta Bakımı Çalışma Grubu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A529CD36-AA2C-D7D0-BF88-5A34E1E360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83518"/>
            <a:ext cx="5292080" cy="394298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9" name="~PP2441.WAV">
            <a:hlinkClick r:id="" action="ppaction://media"/>
          </p:cNvPr>
          <p:cNvPicPr>
            <a:picLocks noRot="1" noChangeAspect="1"/>
          </p:cNvPicPr>
          <p:nvPr>
            <a:wavAudioFile r:embed="rId1" name="~PP2441.WAV"/>
          </p:nvPr>
        </p:nvPicPr>
        <p:blipFill>
          <a:blip r:embed="rId4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267494"/>
            <a:ext cx="6049584" cy="994172"/>
          </a:xfrm>
        </p:spPr>
        <p:txBody>
          <a:bodyPr>
            <a:normAutofit/>
          </a:bodyPr>
          <a:lstStyle/>
          <a:p>
            <a:r>
              <a:rPr lang="tr-TR" dirty="0"/>
              <a:t>PPV- SVV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MV deki hastalar</a:t>
            </a:r>
          </a:p>
          <a:p>
            <a:r>
              <a:rPr lang="tr-TR" dirty="0" err="1"/>
              <a:t>Inspiryumda</a:t>
            </a:r>
            <a:r>
              <a:rPr lang="tr-TR" dirty="0"/>
              <a:t> </a:t>
            </a:r>
            <a:r>
              <a:rPr lang="tr-TR" dirty="0" err="1"/>
              <a:t>torasik</a:t>
            </a:r>
            <a:r>
              <a:rPr lang="tr-TR" dirty="0"/>
              <a:t> basınç </a:t>
            </a:r>
            <a:r>
              <a:rPr lang="tr-TR" dirty="0" smtClean="0"/>
              <a:t>artışı </a:t>
            </a:r>
            <a:endParaRPr lang="tr-TR" dirty="0"/>
          </a:p>
          <a:p>
            <a:r>
              <a:rPr lang="tr-TR" dirty="0" err="1"/>
              <a:t>Preload</a:t>
            </a:r>
            <a:r>
              <a:rPr lang="tr-TR" dirty="0"/>
              <a:t> düşüşü</a:t>
            </a:r>
          </a:p>
          <a:p>
            <a:r>
              <a:rPr lang="tr-TR" dirty="0" err="1"/>
              <a:t>Sistolik</a:t>
            </a:r>
            <a:r>
              <a:rPr lang="tr-TR" dirty="0"/>
              <a:t> </a:t>
            </a:r>
            <a:r>
              <a:rPr lang="tr-TR" dirty="0" err="1"/>
              <a:t>arterial</a:t>
            </a:r>
            <a:r>
              <a:rPr lang="tr-TR" dirty="0"/>
              <a:t> basınç düşüşü</a:t>
            </a:r>
          </a:p>
          <a:p>
            <a:r>
              <a:rPr lang="tr-TR" dirty="0" err="1"/>
              <a:t>Arterial</a:t>
            </a:r>
            <a:r>
              <a:rPr lang="tr-TR" dirty="0"/>
              <a:t> </a:t>
            </a:r>
            <a:r>
              <a:rPr lang="tr-TR" dirty="0" err="1"/>
              <a:t>kanülle</a:t>
            </a:r>
            <a:r>
              <a:rPr lang="tr-TR" dirty="0"/>
              <a:t> tespit</a:t>
            </a:r>
          </a:p>
          <a:p>
            <a:r>
              <a:rPr lang="tr-TR" dirty="0"/>
              <a:t>Kanıt düzeyi en yüksek olan parametreler, ancak</a:t>
            </a:r>
            <a:r>
              <a:rPr lang="tr-TR" dirty="0" smtClean="0"/>
              <a:t>…</a:t>
            </a:r>
          </a:p>
          <a:p>
            <a:r>
              <a:rPr lang="tr-TR" dirty="0" smtClean="0">
                <a:hlinkClick r:id="rId4" action="ppaction://hlinksldjump"/>
              </a:rPr>
              <a:t>LIMITS: </a:t>
            </a:r>
            <a:r>
              <a:rPr lang="tr-TR" dirty="0" err="1" smtClean="0">
                <a:hlinkClick r:id="rId4" action="ppaction://hlinksldjump"/>
              </a:rPr>
              <a:t>Low</a:t>
            </a:r>
            <a:r>
              <a:rPr lang="tr-TR" dirty="0" smtClean="0">
                <a:hlinkClick r:id="rId4" action="ppaction://hlinksldjump"/>
              </a:rPr>
              <a:t> (</a:t>
            </a:r>
            <a:r>
              <a:rPr lang="tr-TR" dirty="0" err="1" smtClean="0">
                <a:hlinkClick r:id="rId4" action="ppaction://hlinksldjump"/>
              </a:rPr>
              <a:t>heart</a:t>
            </a:r>
            <a:r>
              <a:rPr lang="tr-TR" dirty="0" smtClean="0">
                <a:hlinkClick r:id="rId4" action="ppaction://hlinksldjump"/>
              </a:rPr>
              <a:t> rate/</a:t>
            </a:r>
            <a:r>
              <a:rPr lang="tr-TR" dirty="0" err="1" smtClean="0">
                <a:hlinkClick r:id="rId4" action="ppaction://hlinksldjump"/>
              </a:rPr>
              <a:t>respiratory</a:t>
            </a:r>
            <a:r>
              <a:rPr lang="tr-TR" dirty="0" smtClean="0">
                <a:hlinkClick r:id="rId4" action="ppaction://hlinksldjump"/>
              </a:rPr>
              <a:t> rate), </a:t>
            </a:r>
            <a:r>
              <a:rPr lang="tr-TR" dirty="0" err="1" smtClean="0">
                <a:hlinkClick r:id="rId4" action="ppaction://hlinksldjump"/>
              </a:rPr>
              <a:t>Irregular</a:t>
            </a:r>
            <a:r>
              <a:rPr lang="tr-TR" dirty="0" smtClean="0">
                <a:hlinkClick r:id="rId4" action="ppaction://hlinksldjump"/>
              </a:rPr>
              <a:t> </a:t>
            </a:r>
            <a:r>
              <a:rPr lang="tr-TR" dirty="0" err="1" smtClean="0">
                <a:hlinkClick r:id="rId4" action="ppaction://hlinksldjump"/>
              </a:rPr>
              <a:t>heartbeat</a:t>
            </a:r>
            <a:r>
              <a:rPr lang="tr-TR" dirty="0" smtClean="0">
                <a:hlinkClick r:id="rId4" action="ppaction://hlinksldjump"/>
              </a:rPr>
              <a:t>, IAH, </a:t>
            </a:r>
            <a:r>
              <a:rPr lang="tr-TR" dirty="0" err="1" smtClean="0">
                <a:hlinkClick r:id="rId4" action="ppaction://hlinksldjump"/>
              </a:rPr>
              <a:t>Toraks</a:t>
            </a:r>
            <a:r>
              <a:rPr lang="tr-TR" dirty="0" smtClean="0">
                <a:hlinkClick r:id="rId4" action="ppaction://hlinksldjump"/>
              </a:rPr>
              <a:t> </a:t>
            </a:r>
            <a:r>
              <a:rPr lang="tr-TR" dirty="0" err="1" smtClean="0">
                <a:hlinkClick r:id="rId4" action="ppaction://hlinksldjump"/>
              </a:rPr>
              <a:t>open</a:t>
            </a:r>
            <a:r>
              <a:rPr lang="tr-TR" dirty="0" smtClean="0">
                <a:hlinkClick r:id="rId4" action="ppaction://hlinksldjump"/>
              </a:rPr>
              <a:t>, </a:t>
            </a:r>
            <a:r>
              <a:rPr lang="tr-TR" dirty="0" err="1" smtClean="0">
                <a:hlinkClick r:id="rId4" action="ppaction://hlinksldjump"/>
              </a:rPr>
              <a:t>Spontaneous</a:t>
            </a:r>
            <a:r>
              <a:rPr lang="tr-TR" dirty="0" smtClean="0">
                <a:hlinkClick r:id="rId4" action="ppaction://hlinksldjump"/>
              </a:rPr>
              <a:t> </a:t>
            </a:r>
            <a:r>
              <a:rPr lang="tr-TR" dirty="0" err="1" smtClean="0">
                <a:hlinkClick r:id="rId4" action="ppaction://hlinksldjump"/>
              </a:rPr>
              <a:t>breathing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~PP1466.WAV">
            <a:hlinkClick r:id="" action="ppaction://media"/>
          </p:cNvPr>
          <p:cNvPicPr>
            <a:picLocks noRot="1" noChangeAspect="1"/>
          </p:cNvPicPr>
          <p:nvPr>
            <a:wavAudioFile r:embed="rId2" name="~PP1466.WAV"/>
          </p:nvPr>
        </p:nvPicPr>
        <p:blipFill>
          <a:blip r:embed="rId5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Tidal</a:t>
            </a:r>
            <a:r>
              <a:rPr lang="tr-TR" dirty="0"/>
              <a:t> </a:t>
            </a:r>
            <a:r>
              <a:rPr lang="tr-TR" dirty="0" err="1"/>
              <a:t>Volume</a:t>
            </a:r>
            <a:r>
              <a:rPr lang="tr-TR" dirty="0"/>
              <a:t> </a:t>
            </a:r>
            <a:r>
              <a:rPr lang="tr-TR" dirty="0" err="1"/>
              <a:t>Challenge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PPV </a:t>
            </a:r>
            <a:r>
              <a:rPr lang="tr-TR" dirty="0" err="1"/>
              <a:t>nin</a:t>
            </a:r>
            <a:r>
              <a:rPr lang="tr-TR" dirty="0"/>
              <a:t> daha düşük </a:t>
            </a:r>
            <a:r>
              <a:rPr lang="tr-TR" dirty="0" err="1"/>
              <a:t>tidal</a:t>
            </a:r>
            <a:r>
              <a:rPr lang="tr-TR" dirty="0"/>
              <a:t> </a:t>
            </a:r>
            <a:r>
              <a:rPr lang="tr-TR" dirty="0" err="1"/>
              <a:t>volumlerde</a:t>
            </a:r>
            <a:r>
              <a:rPr lang="tr-TR" dirty="0"/>
              <a:t> güvenilirliğini arttırır</a:t>
            </a:r>
          </a:p>
          <a:p>
            <a:r>
              <a:rPr lang="tr-TR" dirty="0"/>
              <a:t>6 dan 8 ml/kg a çıkarılan bir </a:t>
            </a:r>
            <a:r>
              <a:rPr lang="tr-TR" dirty="0" err="1"/>
              <a:t>tidal</a:t>
            </a:r>
            <a:r>
              <a:rPr lang="tr-TR" dirty="0"/>
              <a:t> </a:t>
            </a:r>
            <a:r>
              <a:rPr lang="tr-TR" dirty="0" err="1"/>
              <a:t>volumde</a:t>
            </a:r>
            <a:r>
              <a:rPr lang="tr-TR" dirty="0"/>
              <a:t>; </a:t>
            </a:r>
            <a:r>
              <a:rPr lang="tr-TR" dirty="0" err="1"/>
              <a:t>ppv</a:t>
            </a:r>
            <a:r>
              <a:rPr lang="tr-TR" dirty="0"/>
              <a:t> atarsa </a:t>
            </a:r>
            <a:r>
              <a:rPr lang="tr-TR" dirty="0" err="1"/>
              <a:t>ventriküller</a:t>
            </a:r>
            <a:r>
              <a:rPr lang="tr-TR" dirty="0"/>
              <a:t> </a:t>
            </a:r>
            <a:r>
              <a:rPr lang="tr-TR" dirty="0" err="1"/>
              <a:t>preload</a:t>
            </a:r>
            <a:r>
              <a:rPr lang="tr-TR" dirty="0"/>
              <a:t> bağımlı diyebiliriz</a:t>
            </a:r>
          </a:p>
          <a:p>
            <a:r>
              <a:rPr lang="tr-TR" dirty="0" err="1">
                <a:hlinkClick r:id="rId3" action="ppaction://hlinksldjump"/>
              </a:rPr>
              <a:t>Prone</a:t>
            </a:r>
            <a:r>
              <a:rPr lang="tr-TR" dirty="0">
                <a:hlinkClick r:id="rId3" action="ppaction://hlinksldjump"/>
              </a:rPr>
              <a:t> pozisyonda da kullanılabilir</a:t>
            </a:r>
            <a:endParaRPr lang="tr-TR" dirty="0"/>
          </a:p>
          <a:p>
            <a:r>
              <a:rPr lang="tr-TR" dirty="0"/>
              <a:t>MV ye bağlı ama </a:t>
            </a:r>
            <a:r>
              <a:rPr lang="tr-TR" dirty="0" err="1"/>
              <a:t>spontanı</a:t>
            </a:r>
            <a:r>
              <a:rPr lang="tr-TR" dirty="0"/>
              <a:t> olan hastalarda da kullanılabilir. </a:t>
            </a:r>
          </a:p>
        </p:txBody>
      </p:sp>
      <p:pic>
        <p:nvPicPr>
          <p:cNvPr id="4" name="~PP3415.WAV">
            <a:hlinkClick r:id="" action="ppaction://media"/>
          </p:cNvPr>
          <p:cNvPicPr>
            <a:picLocks noRot="1" noChangeAspect="1"/>
          </p:cNvPicPr>
          <p:nvPr>
            <a:wavAudioFile r:embed="rId1" name="~PP3415.WAV"/>
          </p:nvPr>
        </p:nvPicPr>
        <p:blipFill>
          <a:blip r:embed="rId4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VCI Solunumsal Çap Değişimleri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Birçok çalışmada </a:t>
            </a:r>
            <a:r>
              <a:rPr lang="tr-TR" dirty="0" err="1"/>
              <a:t>sensitivitesi</a:t>
            </a:r>
            <a:r>
              <a:rPr lang="tr-TR" dirty="0"/>
              <a:t> ve </a:t>
            </a:r>
            <a:r>
              <a:rPr lang="tr-TR" dirty="0" err="1"/>
              <a:t>spesifitesi</a:t>
            </a:r>
            <a:r>
              <a:rPr lang="tr-TR" dirty="0"/>
              <a:t> düşük saptandığı ve birçok durumda güvenilirliği düşük olduğu halde kolaylığı sebebiyle kullanılmakta</a:t>
            </a:r>
          </a:p>
          <a:p>
            <a:r>
              <a:rPr lang="tr-TR" dirty="0">
                <a:hlinkClick r:id="rId3" action="ppaction://hlinksldjump"/>
              </a:rPr>
              <a:t>IAH, azalmış </a:t>
            </a:r>
            <a:r>
              <a:rPr lang="tr-TR" dirty="0" err="1">
                <a:hlinkClick r:id="rId3" action="ppaction://hlinksldjump"/>
              </a:rPr>
              <a:t>Vt</a:t>
            </a:r>
            <a:r>
              <a:rPr lang="tr-TR" dirty="0">
                <a:hlinkClick r:id="rId3" action="ppaction://hlinksldjump"/>
              </a:rPr>
              <a:t>,azalmış </a:t>
            </a:r>
            <a:r>
              <a:rPr lang="tr-TR" dirty="0" err="1">
                <a:hlinkClick r:id="rId3" action="ppaction://hlinksldjump"/>
              </a:rPr>
              <a:t>akc</a:t>
            </a:r>
            <a:r>
              <a:rPr lang="tr-TR" dirty="0">
                <a:hlinkClick r:id="rId3" action="ppaction://hlinksldjump"/>
              </a:rPr>
              <a:t> </a:t>
            </a:r>
            <a:r>
              <a:rPr lang="tr-TR" dirty="0" err="1">
                <a:hlinkClick r:id="rId3" action="ppaction://hlinksldjump"/>
              </a:rPr>
              <a:t>kompliansı</a:t>
            </a:r>
            <a:endParaRPr lang="tr-TR" dirty="0"/>
          </a:p>
        </p:txBody>
      </p:sp>
      <p:pic>
        <p:nvPicPr>
          <p:cNvPr id="4" name="3 Resim" descr="Ultrasonographic-determination-of-inferior-vena-cava-diame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8944" y="3111052"/>
            <a:ext cx="2712057" cy="2032448"/>
          </a:xfrm>
          <a:prstGeom prst="rect">
            <a:avLst/>
          </a:prstGeom>
        </p:spPr>
      </p:pic>
      <p:pic>
        <p:nvPicPr>
          <p:cNvPr id="5" name="~PP3211.WAV">
            <a:hlinkClick r:id="" action="ppaction://media"/>
          </p:cNvPr>
          <p:cNvPicPr>
            <a:picLocks noRot="1" noChangeAspect="1"/>
          </p:cNvPicPr>
          <p:nvPr>
            <a:wavAudioFile r:embed="rId1" name="~PP3211.WAV"/>
          </p:nvPr>
        </p:nvPicPr>
        <p:blipFill>
          <a:blip r:embed="rId5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3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426037-E954-5DC8-A17D-184EB39E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74E5A82-C8D8-2B50-93FA-4D5A36B3D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22C448A2-0D8D-CEB3-78ED-9CEEE12409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680" t="5874" r="11039" b="2926"/>
          <a:stretch/>
        </p:blipFill>
        <p:spPr>
          <a:xfrm rot="5400000">
            <a:off x="2081261" y="-1775732"/>
            <a:ext cx="5143498" cy="8694967"/>
          </a:xfrm>
          <a:prstGeom prst="rect">
            <a:avLst/>
          </a:prstGeom>
        </p:spPr>
      </p:pic>
      <p:sp>
        <p:nvSpPr>
          <p:cNvPr id="7" name="6 5-Nokta Yıldız">
            <a:hlinkClick r:id="rId4" action="ppaction://hlinksldjump"/>
          </p:cNvPr>
          <p:cNvSpPr/>
          <p:nvPr/>
        </p:nvSpPr>
        <p:spPr>
          <a:xfrm>
            <a:off x="8460432" y="483518"/>
            <a:ext cx="216024" cy="2160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5-Nokta Yıldız">
            <a:hlinkClick r:id="rId5" action="ppaction://hlinksldjump"/>
          </p:cNvPr>
          <p:cNvSpPr/>
          <p:nvPr/>
        </p:nvSpPr>
        <p:spPr>
          <a:xfrm>
            <a:off x="8388424" y="1995686"/>
            <a:ext cx="216024" cy="2160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5-Nokta Yıldız">
            <a:hlinkClick r:id="rId6" action="ppaction://hlinksldjump"/>
          </p:cNvPr>
          <p:cNvSpPr/>
          <p:nvPr/>
        </p:nvSpPr>
        <p:spPr>
          <a:xfrm>
            <a:off x="8388424" y="3075806"/>
            <a:ext cx="216024" cy="2160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5-Nokta Yıldız">
            <a:hlinkClick r:id="" action="ppaction://hlinkshowjump?jump=previousslide"/>
          </p:cNvPr>
          <p:cNvSpPr/>
          <p:nvPr/>
        </p:nvSpPr>
        <p:spPr>
          <a:xfrm>
            <a:off x="8388424" y="4011910"/>
            <a:ext cx="216024" cy="2160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~PP386.WAV">
            <a:hlinkClick r:id="" action="ppaction://media"/>
          </p:cNvPr>
          <p:cNvPicPr>
            <a:picLocks noRot="1" noChangeAspect="1"/>
          </p:cNvPicPr>
          <p:nvPr>
            <a:wavAudioFile r:embed="rId1" name="~PP386.WAV"/>
          </p:nvPr>
        </p:nvPicPr>
        <p:blipFill>
          <a:blip r:embed="rId7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097970"/>
      </p:ext>
    </p:extLst>
  </p:cSld>
  <p:clrMapOvr>
    <a:masterClrMapping/>
  </p:clrMapOvr>
  <p:transition advTm="179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FB061057-926A-A514-C81C-4B9E4D5A868D}"/>
              </a:ext>
            </a:extLst>
          </p:cNvPr>
          <p:cNvSpPr/>
          <p:nvPr/>
        </p:nvSpPr>
        <p:spPr>
          <a:xfrm>
            <a:off x="0" y="4632723"/>
            <a:ext cx="9144000" cy="5107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4176FBD0-BF94-283C-5640-3EFF58FBE046}"/>
              </a:ext>
            </a:extLst>
          </p:cNvPr>
          <p:cNvSpPr txBox="1"/>
          <p:nvPr/>
        </p:nvSpPr>
        <p:spPr>
          <a:xfrm>
            <a:off x="440541" y="4709779"/>
            <a:ext cx="8262918" cy="346247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</a:rPr>
              <a:t>Prediction of </a:t>
            </a:r>
            <a:r>
              <a:rPr lang="tr-TR" sz="1800" b="1" dirty="0" err="1">
                <a:solidFill>
                  <a:schemeClr val="bg2"/>
                </a:solidFill>
              </a:rPr>
              <a:t>Fl</a:t>
            </a:r>
            <a:r>
              <a:rPr lang="en-US" sz="1800" b="1" dirty="0" err="1">
                <a:solidFill>
                  <a:schemeClr val="bg2"/>
                </a:solidFill>
              </a:rPr>
              <a:t>uid</a:t>
            </a:r>
            <a:r>
              <a:rPr lang="en-US" sz="1800" b="1" dirty="0">
                <a:solidFill>
                  <a:schemeClr val="bg2"/>
                </a:solidFill>
              </a:rPr>
              <a:t> </a:t>
            </a:r>
            <a:r>
              <a:rPr lang="tr-TR" sz="1800" b="1" dirty="0">
                <a:solidFill>
                  <a:schemeClr val="bg2"/>
                </a:solidFill>
              </a:rPr>
              <a:t>R</a:t>
            </a:r>
            <a:r>
              <a:rPr lang="en-US" sz="1800" b="1" dirty="0" err="1">
                <a:solidFill>
                  <a:schemeClr val="bg2"/>
                </a:solidFill>
              </a:rPr>
              <a:t>esponsiveness</a:t>
            </a:r>
            <a:r>
              <a:rPr lang="en-US" sz="1800" b="1" dirty="0">
                <a:solidFill>
                  <a:schemeClr val="bg2"/>
                </a:solidFill>
              </a:rPr>
              <a:t>. What’s new?</a:t>
            </a:r>
            <a:r>
              <a:rPr lang="tr-TR" sz="1800" b="1" dirty="0">
                <a:solidFill>
                  <a:schemeClr val="bg2"/>
                </a:solidFill>
              </a:rPr>
              <a:t>, </a:t>
            </a:r>
            <a:r>
              <a:rPr lang="tr-TR" sz="1500" dirty="0">
                <a:solidFill>
                  <a:schemeClr val="bg2"/>
                </a:solidFill>
              </a:rPr>
              <a:t>Derleme, </a:t>
            </a:r>
            <a:r>
              <a:rPr lang="tr-TR" sz="1500" dirty="0" err="1">
                <a:solidFill>
                  <a:schemeClr val="bg2"/>
                </a:solidFill>
              </a:rPr>
              <a:t>Annals</a:t>
            </a:r>
            <a:r>
              <a:rPr lang="tr-TR" sz="1500" dirty="0">
                <a:solidFill>
                  <a:schemeClr val="bg2"/>
                </a:solidFill>
              </a:rPr>
              <a:t> of </a:t>
            </a:r>
            <a:r>
              <a:rPr lang="tr-TR" sz="1500" dirty="0" err="1">
                <a:solidFill>
                  <a:schemeClr val="bg2"/>
                </a:solidFill>
              </a:rPr>
              <a:t>Intensive</a:t>
            </a:r>
            <a:r>
              <a:rPr lang="tr-TR" sz="1500" dirty="0">
                <a:solidFill>
                  <a:schemeClr val="bg2"/>
                </a:solidFill>
              </a:rPr>
              <a:t> </a:t>
            </a:r>
            <a:r>
              <a:rPr lang="tr-TR" sz="1500" dirty="0" err="1">
                <a:solidFill>
                  <a:schemeClr val="bg2"/>
                </a:solidFill>
              </a:rPr>
              <a:t>Care</a:t>
            </a:r>
            <a:r>
              <a:rPr lang="tr-TR" sz="1500" dirty="0">
                <a:solidFill>
                  <a:schemeClr val="bg2"/>
                </a:solidFill>
              </a:rPr>
              <a:t>, 2022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xmlns="" id="{313F13EA-C502-339C-572D-3AAD577387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1571"/>
            <a:ext cx="4463988" cy="2488999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xmlns="" id="{9D7F819B-2C3E-B126-8F86-BCCED841DB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3989" y="951571"/>
            <a:ext cx="4841215" cy="2488999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xmlns="" id="{CE97BDB7-70E0-4110-4388-5733756A8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334546"/>
            <a:ext cx="3970214" cy="1808954"/>
          </a:xfrm>
          <a:prstGeom prst="rect">
            <a:avLst/>
          </a:prstGeom>
        </p:spPr>
      </p:pic>
      <p:pic>
        <p:nvPicPr>
          <p:cNvPr id="7" name="~PP1683.WAV">
            <a:hlinkClick r:id="" action="ppaction://media"/>
          </p:cNvPr>
          <p:cNvPicPr>
            <a:picLocks noRot="1" noChangeAspect="1"/>
          </p:cNvPicPr>
          <p:nvPr>
            <a:wavAudioFile r:embed="rId1" name="~PP1683.WAV"/>
          </p:nvPr>
        </p:nvPicPr>
        <p:blipFill>
          <a:blip r:embed="rId6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874158"/>
      </p:ext>
    </p:extLst>
  </p:cSld>
  <p:clrMapOvr>
    <a:masterClrMapping/>
  </p:clrMapOvr>
  <p:transition advTm="29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Örn </a:t>
            </a:r>
            <a:r>
              <a:rPr lang="tr-TR" dirty="0"/>
              <a:t>;1015 hastalık bir meta analizde sıvı tedavisine yanıtlılık için SVV bakmışlar ve YB da kalış süresi ve </a:t>
            </a:r>
            <a:r>
              <a:rPr lang="tr-TR" dirty="0" err="1"/>
              <a:t>mortalitenin</a:t>
            </a:r>
            <a:r>
              <a:rPr lang="tr-TR" dirty="0"/>
              <a:t> azaldığını </a:t>
            </a:r>
            <a:r>
              <a:rPr lang="tr-TR" dirty="0" smtClean="0"/>
              <a:t>görmüşler</a:t>
            </a:r>
          </a:p>
          <a:p>
            <a:r>
              <a:rPr lang="tr-TR" dirty="0" smtClean="0"/>
              <a:t>3 </a:t>
            </a:r>
            <a:r>
              <a:rPr lang="tr-TR" dirty="0" err="1" smtClean="0"/>
              <a:t>randomize</a:t>
            </a:r>
            <a:r>
              <a:rPr lang="tr-TR" dirty="0" smtClean="0"/>
              <a:t> kontrollü çalışmada septik şok hastaları için sıvı tedavisini yönlendirirken PLR kullanmışlar; hastaların </a:t>
            </a:r>
            <a:r>
              <a:rPr lang="tr-TR" dirty="0" err="1" smtClean="0"/>
              <a:t>dializ</a:t>
            </a:r>
            <a:r>
              <a:rPr lang="tr-TR" dirty="0" smtClean="0"/>
              <a:t> ve MV ihtiyaçlarında azalma saptamışlar. (ikisinde). </a:t>
            </a:r>
            <a:r>
              <a:rPr lang="tr-TR" dirty="0" err="1" smtClean="0"/>
              <a:t>Mortalite</a:t>
            </a:r>
            <a:r>
              <a:rPr lang="tr-TR" dirty="0" smtClean="0"/>
              <a:t> oranlarında da azalma görülmüş. </a:t>
            </a:r>
          </a:p>
          <a:p>
            <a:r>
              <a:rPr lang="tr-TR" dirty="0" smtClean="0"/>
              <a:t>PLR, EEO, mini-</a:t>
            </a:r>
            <a:r>
              <a:rPr lang="tr-TR" dirty="0" err="1" smtClean="0"/>
              <a:t>fluid</a:t>
            </a:r>
            <a:r>
              <a:rPr lang="tr-TR" dirty="0" smtClean="0"/>
              <a:t> </a:t>
            </a:r>
            <a:r>
              <a:rPr lang="tr-TR" dirty="0" err="1" smtClean="0"/>
              <a:t>challenge</a:t>
            </a:r>
            <a:r>
              <a:rPr lang="tr-TR" dirty="0" smtClean="0"/>
              <a:t> gibi testlerde sonuç anlamlı ancak yakın ve hassas CO takibi gerekli. </a:t>
            </a:r>
            <a:r>
              <a:rPr lang="tr-TR" dirty="0" err="1" smtClean="0"/>
              <a:t>Tidal</a:t>
            </a:r>
            <a:r>
              <a:rPr lang="tr-TR" dirty="0" smtClean="0"/>
              <a:t> volüm testleri ise CO </a:t>
            </a:r>
            <a:r>
              <a:rPr lang="tr-TR" dirty="0" err="1" smtClean="0"/>
              <a:t>monitörizasyonu</a:t>
            </a:r>
            <a:r>
              <a:rPr lang="tr-TR" dirty="0" smtClean="0"/>
              <a:t> gerektirmez ancak </a:t>
            </a:r>
            <a:r>
              <a:rPr lang="tr-TR" dirty="0" smtClean="0"/>
              <a:t>sadece </a:t>
            </a:r>
            <a:r>
              <a:rPr lang="tr-TR" dirty="0" err="1" smtClean="0"/>
              <a:t>ventilatördeki</a:t>
            </a:r>
            <a:r>
              <a:rPr lang="tr-TR" dirty="0" smtClean="0"/>
              <a:t> hastalarda bakabiliyoruz ve tanısal eşiği düşük.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Hiçbir test tam güvenilir değil ve kısıtlılığı olmayan bir test yok</a:t>
            </a:r>
          </a:p>
          <a:p>
            <a:r>
              <a:rPr lang="tr-TR" dirty="0" smtClean="0"/>
              <a:t>Eğer değerlendirme için vakit olan bir hastaysa </a:t>
            </a:r>
            <a:r>
              <a:rPr lang="tr-TR" dirty="0" err="1" smtClean="0"/>
              <a:t>non</a:t>
            </a:r>
            <a:r>
              <a:rPr lang="tr-TR" dirty="0" smtClean="0"/>
              <a:t> </a:t>
            </a:r>
            <a:r>
              <a:rPr lang="tr-TR" dirty="0" err="1" smtClean="0"/>
              <a:t>invaziv</a:t>
            </a:r>
            <a:r>
              <a:rPr lang="tr-TR" dirty="0" smtClean="0"/>
              <a:t> PLR testi yapmakta fayda var, MV deki hastalarda ise göreceli en iyi yöntemler PPV ve SVV. Ancak tedaviyi geciktirmemek ve tedavi yanıtını minimal </a:t>
            </a:r>
            <a:r>
              <a:rPr lang="tr-TR" dirty="0" err="1" smtClean="0"/>
              <a:t>invaviz</a:t>
            </a:r>
            <a:r>
              <a:rPr lang="tr-TR" dirty="0" smtClean="0"/>
              <a:t> yöntemlerle değerlendirmek gerekiyor.</a:t>
            </a:r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~PP3938.WAV">
            <a:hlinkClick r:id="" action="ppaction://media"/>
          </p:cNvPr>
          <p:cNvPicPr>
            <a:picLocks noRot="1" noChangeAspect="1"/>
          </p:cNvPicPr>
          <p:nvPr>
            <a:wavAudioFile r:embed="rId1" name="~PP3938.WAV"/>
          </p:nvPr>
        </p:nvPicPr>
        <p:blipFill>
          <a:blip r:embed="rId3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9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3"/>
              </a:rPr>
              <a:t>https://annalsofintensivecare.springeropen.com/articles/10.1186/s13613-022-01022-8</a:t>
            </a:r>
            <a:r>
              <a:rPr lang="tr-TR" dirty="0" smtClean="0"/>
              <a:t>   (çalışma linki)</a:t>
            </a:r>
          </a:p>
          <a:p>
            <a:r>
              <a:rPr lang="tr-TR" dirty="0" smtClean="0">
                <a:hlinkClick r:id="rId4"/>
              </a:rPr>
              <a:t>https://annalsofintensivecare.springeropen.com/articles/10.1186/s13613-018-0402-x</a:t>
            </a:r>
            <a:r>
              <a:rPr lang="tr-TR" dirty="0" smtClean="0"/>
              <a:t>    (1)</a:t>
            </a:r>
          </a:p>
          <a:p>
            <a:r>
              <a:rPr lang="tr-TR" dirty="0" smtClean="0">
                <a:hlinkClick r:id="rId5"/>
              </a:rPr>
              <a:t>https://annalsofintensivecare.springeropen.com/articles/10.1186/s13613-020-00679-3</a:t>
            </a:r>
            <a:r>
              <a:rPr lang="tr-TR" dirty="0" smtClean="0"/>
              <a:t>   (2)</a:t>
            </a:r>
          </a:p>
          <a:p>
            <a:r>
              <a:rPr lang="tr-TR" smtClean="0">
                <a:hlinkClick r:id="rId6"/>
              </a:rPr>
              <a:t>https://www.sciencedirect.com/science/article/abs/pii/S0883944118306762?via%3Dihub</a:t>
            </a:r>
            <a:r>
              <a:rPr lang="tr-TR" smtClean="0"/>
              <a:t>     (3)</a:t>
            </a:r>
          </a:p>
        </p:txBody>
      </p:sp>
      <p:pic>
        <p:nvPicPr>
          <p:cNvPr id="4" name="~PP1885.WAV">
            <a:hlinkClick r:id="" action="ppaction://media"/>
          </p:cNvPr>
          <p:cNvPicPr>
            <a:picLocks noRot="1" noChangeAspect="1"/>
          </p:cNvPicPr>
          <p:nvPr>
            <a:wavAudioFile r:embed="rId1" name="~PP1885.WAV"/>
          </p:nvPr>
        </p:nvPicPr>
        <p:blipFill>
          <a:blip r:embed="rId7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etin kutusu 27">
            <a:extLst>
              <a:ext uri="{FF2B5EF4-FFF2-40B4-BE49-F238E27FC236}">
                <a16:creationId xmlns:a16="http://schemas.microsoft.com/office/drawing/2014/main" xmlns="" id="{497E0583-ACDA-D1C3-EFE0-1346EFA22CA3}"/>
              </a:ext>
            </a:extLst>
          </p:cNvPr>
          <p:cNvSpPr txBox="1"/>
          <p:nvPr/>
        </p:nvSpPr>
        <p:spPr>
          <a:xfrm>
            <a:off x="3869922" y="2031691"/>
            <a:ext cx="4644516" cy="117724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tr-TR" sz="2400" dirty="0"/>
              <a:t>Bu derlemede sıvı yanıtını değerlendirmede kullanılan güncel yöntemler tartışılmaktadır.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9CFD9251-8CF3-54D4-5FF4-F2C9C6E482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508" y="439494"/>
            <a:ext cx="3996444" cy="407647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scene3d>
            <a:camera prst="perspectiveContrastingRightFacing"/>
            <a:lightRig rig="threePt" dir="t"/>
          </a:scene3d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FB061057-926A-A514-C81C-4B9E4D5A868D}"/>
              </a:ext>
            </a:extLst>
          </p:cNvPr>
          <p:cNvSpPr/>
          <p:nvPr/>
        </p:nvSpPr>
        <p:spPr>
          <a:xfrm>
            <a:off x="0" y="4632723"/>
            <a:ext cx="9144000" cy="5107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4176FBD0-BF94-283C-5640-3EFF58FBE046}"/>
              </a:ext>
            </a:extLst>
          </p:cNvPr>
          <p:cNvSpPr txBox="1"/>
          <p:nvPr/>
        </p:nvSpPr>
        <p:spPr>
          <a:xfrm>
            <a:off x="440541" y="4709779"/>
            <a:ext cx="8262918" cy="346247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</a:rPr>
              <a:t>Prediction of </a:t>
            </a:r>
            <a:r>
              <a:rPr lang="tr-TR" sz="1800" b="1" dirty="0" err="1">
                <a:solidFill>
                  <a:schemeClr val="bg2"/>
                </a:solidFill>
              </a:rPr>
              <a:t>Fl</a:t>
            </a:r>
            <a:r>
              <a:rPr lang="en-US" sz="1800" b="1" dirty="0" err="1">
                <a:solidFill>
                  <a:schemeClr val="bg2"/>
                </a:solidFill>
              </a:rPr>
              <a:t>uid</a:t>
            </a:r>
            <a:r>
              <a:rPr lang="en-US" sz="1800" b="1" dirty="0">
                <a:solidFill>
                  <a:schemeClr val="bg2"/>
                </a:solidFill>
              </a:rPr>
              <a:t> </a:t>
            </a:r>
            <a:r>
              <a:rPr lang="tr-TR" sz="1800" b="1" dirty="0">
                <a:solidFill>
                  <a:schemeClr val="bg2"/>
                </a:solidFill>
              </a:rPr>
              <a:t>R</a:t>
            </a:r>
            <a:r>
              <a:rPr lang="en-US" sz="1800" b="1" dirty="0" err="1">
                <a:solidFill>
                  <a:schemeClr val="bg2"/>
                </a:solidFill>
              </a:rPr>
              <a:t>esponsiveness</a:t>
            </a:r>
            <a:r>
              <a:rPr lang="en-US" sz="1800" b="1" dirty="0">
                <a:solidFill>
                  <a:schemeClr val="bg2"/>
                </a:solidFill>
              </a:rPr>
              <a:t>. What’s new?</a:t>
            </a:r>
            <a:r>
              <a:rPr lang="tr-TR" sz="1800" b="1" dirty="0">
                <a:solidFill>
                  <a:schemeClr val="bg2"/>
                </a:solidFill>
              </a:rPr>
              <a:t>, </a:t>
            </a:r>
            <a:r>
              <a:rPr lang="tr-TR" sz="1500" dirty="0">
                <a:solidFill>
                  <a:schemeClr val="bg2"/>
                </a:solidFill>
              </a:rPr>
              <a:t>Derleme, </a:t>
            </a:r>
            <a:r>
              <a:rPr lang="tr-TR" sz="1500" dirty="0" err="1">
                <a:solidFill>
                  <a:schemeClr val="bg2"/>
                </a:solidFill>
              </a:rPr>
              <a:t>Annals</a:t>
            </a:r>
            <a:r>
              <a:rPr lang="tr-TR" sz="1500" dirty="0">
                <a:solidFill>
                  <a:schemeClr val="bg2"/>
                </a:solidFill>
              </a:rPr>
              <a:t> of </a:t>
            </a:r>
            <a:r>
              <a:rPr lang="tr-TR" sz="1500" dirty="0" err="1">
                <a:solidFill>
                  <a:schemeClr val="bg2"/>
                </a:solidFill>
              </a:rPr>
              <a:t>Intensive</a:t>
            </a:r>
            <a:r>
              <a:rPr lang="tr-TR" sz="1500" dirty="0">
                <a:solidFill>
                  <a:schemeClr val="bg2"/>
                </a:solidFill>
              </a:rPr>
              <a:t> </a:t>
            </a:r>
            <a:r>
              <a:rPr lang="tr-TR" sz="1500" dirty="0" err="1">
                <a:solidFill>
                  <a:schemeClr val="bg2"/>
                </a:solidFill>
              </a:rPr>
              <a:t>Care</a:t>
            </a:r>
            <a:r>
              <a:rPr lang="tr-TR" sz="1500" dirty="0">
                <a:solidFill>
                  <a:schemeClr val="bg2"/>
                </a:solidFill>
              </a:rPr>
              <a:t>, 2022</a:t>
            </a:r>
          </a:p>
        </p:txBody>
      </p:sp>
      <p:pic>
        <p:nvPicPr>
          <p:cNvPr id="10" name="~PP3894.WAV">
            <a:hlinkClick r:id="" action="ppaction://media"/>
          </p:cNvPr>
          <p:cNvPicPr>
            <a:picLocks noRot="1" noChangeAspect="1"/>
          </p:cNvPicPr>
          <p:nvPr>
            <a:wavAudioFile r:embed="rId1" name="~PP3894.WAV"/>
          </p:nvPr>
        </p:nvPicPr>
        <p:blipFill>
          <a:blip r:embed="rId4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1982919"/>
      </p:ext>
    </p:extLst>
  </p:cSld>
  <p:clrMapOvr>
    <a:masterClrMapping/>
  </p:clrMapOvr>
  <p:transition advTm="1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893D35F6-1D62-0E7A-CFD9-38DA34C8E54F}"/>
              </a:ext>
            </a:extLst>
          </p:cNvPr>
          <p:cNvSpPr txBox="1"/>
          <p:nvPr/>
        </p:nvSpPr>
        <p:spPr>
          <a:xfrm>
            <a:off x="4801088" y="1358408"/>
            <a:ext cx="4139952" cy="1915907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r>
              <a:rPr lang="tr-TR" sz="2400" dirty="0"/>
              <a:t>Sıvı yanıtı değerlendirilmeksizin </a:t>
            </a:r>
          </a:p>
          <a:p>
            <a:r>
              <a:rPr lang="tr-TR" sz="2400" dirty="0"/>
              <a:t>uygulanan sıvı tedavisi </a:t>
            </a:r>
          </a:p>
          <a:p>
            <a:r>
              <a:rPr lang="tr-TR" sz="2400" dirty="0"/>
              <a:t>hastaların yarısında </a:t>
            </a:r>
          </a:p>
          <a:p>
            <a:r>
              <a:rPr lang="tr-TR" sz="2400" dirty="0"/>
              <a:t>kardiyak </a:t>
            </a:r>
            <a:r>
              <a:rPr lang="tr-TR" sz="2400" dirty="0" err="1"/>
              <a:t>outputu</a:t>
            </a:r>
            <a:r>
              <a:rPr lang="tr-TR" sz="2400" dirty="0"/>
              <a:t> arttırmaz. </a:t>
            </a:r>
          </a:p>
          <a:p>
            <a:r>
              <a:rPr lang="tr-TR" sz="2400" dirty="0"/>
              <a:t>(1,2)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056EF7B7-B4AD-A7A6-ABB6-B6A6094D4B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FB061057-926A-A514-C81C-4B9E4D5A868D}"/>
              </a:ext>
            </a:extLst>
          </p:cNvPr>
          <p:cNvSpPr/>
          <p:nvPr/>
        </p:nvSpPr>
        <p:spPr>
          <a:xfrm>
            <a:off x="0" y="4632723"/>
            <a:ext cx="9144000" cy="5107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4176FBD0-BF94-283C-5640-3EFF58FBE046}"/>
              </a:ext>
            </a:extLst>
          </p:cNvPr>
          <p:cNvSpPr txBox="1"/>
          <p:nvPr/>
        </p:nvSpPr>
        <p:spPr>
          <a:xfrm>
            <a:off x="440541" y="4709779"/>
            <a:ext cx="8262918" cy="346247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</a:rPr>
              <a:t>Prediction of </a:t>
            </a:r>
            <a:r>
              <a:rPr lang="tr-TR" sz="1800" b="1" dirty="0" err="1">
                <a:solidFill>
                  <a:schemeClr val="bg2"/>
                </a:solidFill>
              </a:rPr>
              <a:t>Fl</a:t>
            </a:r>
            <a:r>
              <a:rPr lang="en-US" sz="1800" b="1" dirty="0" err="1">
                <a:solidFill>
                  <a:schemeClr val="bg2"/>
                </a:solidFill>
              </a:rPr>
              <a:t>uid</a:t>
            </a:r>
            <a:r>
              <a:rPr lang="en-US" sz="1800" b="1" dirty="0">
                <a:solidFill>
                  <a:schemeClr val="bg2"/>
                </a:solidFill>
              </a:rPr>
              <a:t> </a:t>
            </a:r>
            <a:r>
              <a:rPr lang="tr-TR" sz="1800" b="1" dirty="0">
                <a:solidFill>
                  <a:schemeClr val="bg2"/>
                </a:solidFill>
              </a:rPr>
              <a:t>R</a:t>
            </a:r>
            <a:r>
              <a:rPr lang="en-US" sz="1800" b="1" dirty="0" err="1">
                <a:solidFill>
                  <a:schemeClr val="bg2"/>
                </a:solidFill>
              </a:rPr>
              <a:t>esponsiveness</a:t>
            </a:r>
            <a:r>
              <a:rPr lang="en-US" sz="1800" b="1" dirty="0">
                <a:solidFill>
                  <a:schemeClr val="bg2"/>
                </a:solidFill>
              </a:rPr>
              <a:t>. What’s new?</a:t>
            </a:r>
            <a:r>
              <a:rPr lang="tr-TR" sz="1800" b="1" dirty="0">
                <a:solidFill>
                  <a:schemeClr val="bg2"/>
                </a:solidFill>
              </a:rPr>
              <a:t>, </a:t>
            </a:r>
            <a:r>
              <a:rPr lang="tr-TR" sz="1500" dirty="0">
                <a:solidFill>
                  <a:schemeClr val="bg2"/>
                </a:solidFill>
              </a:rPr>
              <a:t>Derleme, </a:t>
            </a:r>
            <a:r>
              <a:rPr lang="tr-TR" sz="1500" dirty="0" err="1">
                <a:solidFill>
                  <a:schemeClr val="bg2"/>
                </a:solidFill>
              </a:rPr>
              <a:t>Annals</a:t>
            </a:r>
            <a:r>
              <a:rPr lang="tr-TR" sz="1500" dirty="0">
                <a:solidFill>
                  <a:schemeClr val="bg2"/>
                </a:solidFill>
              </a:rPr>
              <a:t> of </a:t>
            </a:r>
            <a:r>
              <a:rPr lang="tr-TR" sz="1500" dirty="0" err="1">
                <a:solidFill>
                  <a:schemeClr val="bg2"/>
                </a:solidFill>
              </a:rPr>
              <a:t>Intensive</a:t>
            </a:r>
            <a:r>
              <a:rPr lang="tr-TR" sz="1500" dirty="0">
                <a:solidFill>
                  <a:schemeClr val="bg2"/>
                </a:solidFill>
              </a:rPr>
              <a:t> </a:t>
            </a:r>
            <a:r>
              <a:rPr lang="tr-TR" sz="1500" dirty="0" err="1">
                <a:solidFill>
                  <a:schemeClr val="bg2"/>
                </a:solidFill>
              </a:rPr>
              <a:t>Care</a:t>
            </a:r>
            <a:r>
              <a:rPr lang="tr-TR" sz="1500" dirty="0">
                <a:solidFill>
                  <a:schemeClr val="bg2"/>
                </a:solidFill>
              </a:rPr>
              <a:t>, 2022</a:t>
            </a:r>
          </a:p>
        </p:txBody>
      </p:sp>
      <p:pic>
        <p:nvPicPr>
          <p:cNvPr id="10" name="~PP3934.WAV">
            <a:hlinkClick r:id="" action="ppaction://media"/>
          </p:cNvPr>
          <p:cNvPicPr>
            <a:picLocks noRot="1" noChangeAspect="1"/>
          </p:cNvPicPr>
          <p:nvPr>
            <a:wavAudioFile r:embed="rId1" name="~PP3934.WAV"/>
          </p:nvPr>
        </p:nvPicPr>
        <p:blipFill>
          <a:blip r:embed="rId4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844211"/>
      </p:ext>
    </p:extLst>
  </p:cSld>
  <p:clrMapOvr>
    <a:masterClrMapping/>
  </p:clrMapOvr>
  <p:transition advTm="12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893D35F6-1D62-0E7A-CFD9-38DA34C8E54F}"/>
              </a:ext>
            </a:extLst>
          </p:cNvPr>
          <p:cNvSpPr txBox="1"/>
          <p:nvPr/>
        </p:nvSpPr>
        <p:spPr>
          <a:xfrm>
            <a:off x="4801088" y="1358408"/>
            <a:ext cx="4139952" cy="1546577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r>
              <a:rPr lang="tr-TR" sz="2400" dirty="0"/>
              <a:t>Şok tanılı hastalarda (septik şok başta olmak üzere) pozitif sıvı dengesi artmış mortalite ile birliktedir. (3)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056EF7B7-B4AD-A7A6-ABB6-B6A6094D4B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0" y="2322"/>
            <a:ext cx="4572000" cy="5143500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1D3C0B01-D815-3B8C-BE5B-BEF2BB27F83B}"/>
              </a:ext>
            </a:extLst>
          </p:cNvPr>
          <p:cNvSpPr/>
          <p:nvPr/>
        </p:nvSpPr>
        <p:spPr>
          <a:xfrm>
            <a:off x="0" y="0"/>
            <a:ext cx="4572000" cy="505602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tr-TR" dirty="0"/>
          </a:p>
        </p:txBody>
      </p:sp>
      <p:pic>
        <p:nvPicPr>
          <p:cNvPr id="5" name="Grafik 4" descr="Tabut düz dolguyla">
            <a:extLst>
              <a:ext uri="{FF2B5EF4-FFF2-40B4-BE49-F238E27FC236}">
                <a16:creationId xmlns:a16="http://schemas.microsoft.com/office/drawing/2014/main" xmlns="" id="{113EB6A2-BF15-99C0-3ABA-D7D67C2F5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3598" y="1373461"/>
            <a:ext cx="2684022" cy="2684022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FB061057-926A-A514-C81C-4B9E4D5A868D}"/>
              </a:ext>
            </a:extLst>
          </p:cNvPr>
          <p:cNvSpPr/>
          <p:nvPr/>
        </p:nvSpPr>
        <p:spPr>
          <a:xfrm>
            <a:off x="0" y="4632723"/>
            <a:ext cx="9144000" cy="5107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4176FBD0-BF94-283C-5640-3EFF58FBE046}"/>
              </a:ext>
            </a:extLst>
          </p:cNvPr>
          <p:cNvSpPr txBox="1"/>
          <p:nvPr/>
        </p:nvSpPr>
        <p:spPr>
          <a:xfrm>
            <a:off x="440541" y="4709779"/>
            <a:ext cx="8262918" cy="346247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</a:rPr>
              <a:t>Prediction of </a:t>
            </a:r>
            <a:r>
              <a:rPr lang="tr-TR" sz="1800" b="1" dirty="0" err="1">
                <a:solidFill>
                  <a:schemeClr val="bg2"/>
                </a:solidFill>
              </a:rPr>
              <a:t>Fl</a:t>
            </a:r>
            <a:r>
              <a:rPr lang="en-US" sz="1800" b="1" dirty="0" err="1">
                <a:solidFill>
                  <a:schemeClr val="bg2"/>
                </a:solidFill>
              </a:rPr>
              <a:t>uid</a:t>
            </a:r>
            <a:r>
              <a:rPr lang="en-US" sz="1800" b="1" dirty="0">
                <a:solidFill>
                  <a:schemeClr val="bg2"/>
                </a:solidFill>
              </a:rPr>
              <a:t> </a:t>
            </a:r>
            <a:r>
              <a:rPr lang="tr-TR" sz="1800" b="1" dirty="0">
                <a:solidFill>
                  <a:schemeClr val="bg2"/>
                </a:solidFill>
              </a:rPr>
              <a:t>R</a:t>
            </a:r>
            <a:r>
              <a:rPr lang="en-US" sz="1800" b="1" dirty="0" err="1">
                <a:solidFill>
                  <a:schemeClr val="bg2"/>
                </a:solidFill>
              </a:rPr>
              <a:t>esponsiveness</a:t>
            </a:r>
            <a:r>
              <a:rPr lang="en-US" sz="1800" b="1" dirty="0">
                <a:solidFill>
                  <a:schemeClr val="bg2"/>
                </a:solidFill>
              </a:rPr>
              <a:t>. What’s new?</a:t>
            </a:r>
            <a:r>
              <a:rPr lang="tr-TR" sz="1800" b="1" dirty="0">
                <a:solidFill>
                  <a:schemeClr val="bg2"/>
                </a:solidFill>
              </a:rPr>
              <a:t>, </a:t>
            </a:r>
            <a:r>
              <a:rPr lang="tr-TR" sz="1500" dirty="0">
                <a:solidFill>
                  <a:schemeClr val="bg2"/>
                </a:solidFill>
              </a:rPr>
              <a:t>Derleme, </a:t>
            </a:r>
            <a:r>
              <a:rPr lang="tr-TR" sz="1500" dirty="0" err="1">
                <a:solidFill>
                  <a:schemeClr val="bg2"/>
                </a:solidFill>
              </a:rPr>
              <a:t>Annals</a:t>
            </a:r>
            <a:r>
              <a:rPr lang="tr-TR" sz="1500" dirty="0">
                <a:solidFill>
                  <a:schemeClr val="bg2"/>
                </a:solidFill>
              </a:rPr>
              <a:t> of </a:t>
            </a:r>
            <a:r>
              <a:rPr lang="tr-TR" sz="1500" dirty="0" err="1">
                <a:solidFill>
                  <a:schemeClr val="bg2"/>
                </a:solidFill>
              </a:rPr>
              <a:t>Intensive</a:t>
            </a:r>
            <a:r>
              <a:rPr lang="tr-TR" sz="1500" dirty="0">
                <a:solidFill>
                  <a:schemeClr val="bg2"/>
                </a:solidFill>
              </a:rPr>
              <a:t> </a:t>
            </a:r>
            <a:r>
              <a:rPr lang="tr-TR" sz="1500" dirty="0" err="1">
                <a:solidFill>
                  <a:schemeClr val="bg2"/>
                </a:solidFill>
              </a:rPr>
              <a:t>Care</a:t>
            </a:r>
            <a:r>
              <a:rPr lang="tr-TR" sz="1500" dirty="0">
                <a:solidFill>
                  <a:schemeClr val="bg2"/>
                </a:solidFill>
              </a:rPr>
              <a:t>, 2022</a:t>
            </a:r>
          </a:p>
        </p:txBody>
      </p:sp>
      <p:pic>
        <p:nvPicPr>
          <p:cNvPr id="14" name="~PP3961.WAV">
            <a:hlinkClick r:id="" action="ppaction://media"/>
          </p:cNvPr>
          <p:cNvPicPr>
            <a:picLocks noRot="1" noChangeAspect="1"/>
          </p:cNvPicPr>
          <p:nvPr>
            <a:wavAudioFile r:embed="rId2" name="~PP3961.WAV"/>
          </p:nvPr>
        </p:nvPicPr>
        <p:blipFill>
          <a:blip r:embed="rId7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94677397"/>
      </p:ext>
    </p:extLst>
  </p:cSld>
  <p:clrMapOvr>
    <a:masterClrMapping/>
  </p:clrMapOvr>
  <p:transition advTm="8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Passive</a:t>
            </a:r>
            <a:r>
              <a:rPr lang="tr-TR" dirty="0"/>
              <a:t> </a:t>
            </a:r>
            <a:r>
              <a:rPr lang="tr-TR" dirty="0" err="1"/>
              <a:t>Leg</a:t>
            </a:r>
            <a:r>
              <a:rPr lang="tr-TR" dirty="0"/>
              <a:t> </a:t>
            </a:r>
            <a:r>
              <a:rPr lang="tr-TR" dirty="0" err="1"/>
              <a:t>Raise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9652" y="1599643"/>
            <a:ext cx="5600700" cy="339447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300 ml self transfüzyon ve </a:t>
            </a:r>
            <a:r>
              <a:rPr lang="tr-TR" dirty="0" err="1"/>
              <a:t>preload</a:t>
            </a:r>
            <a:r>
              <a:rPr lang="tr-TR" dirty="0"/>
              <a:t> artışı</a:t>
            </a:r>
          </a:p>
          <a:p>
            <a:r>
              <a:rPr lang="tr-TR" dirty="0"/>
              <a:t>Solunumla ve kalp atım hızıyla değişken değer olmaz</a:t>
            </a:r>
          </a:p>
          <a:p>
            <a:r>
              <a:rPr lang="tr-TR" dirty="0" err="1"/>
              <a:t>Sensitivite</a:t>
            </a:r>
            <a:r>
              <a:rPr lang="tr-TR" dirty="0"/>
              <a:t> %85</a:t>
            </a:r>
          </a:p>
          <a:p>
            <a:r>
              <a:rPr lang="tr-TR" dirty="0" err="1"/>
              <a:t>Spesifite</a:t>
            </a:r>
            <a:r>
              <a:rPr lang="tr-TR" dirty="0"/>
              <a:t> %91</a:t>
            </a:r>
          </a:p>
          <a:p>
            <a:r>
              <a:rPr lang="tr-TR" dirty="0"/>
              <a:t>Pozitif ve negatif </a:t>
            </a:r>
            <a:r>
              <a:rPr lang="tr-TR" dirty="0" err="1"/>
              <a:t>prediktif</a:t>
            </a:r>
            <a:r>
              <a:rPr lang="tr-TR" dirty="0"/>
              <a:t> değerleri iyi</a:t>
            </a:r>
          </a:p>
          <a:p>
            <a:r>
              <a:rPr lang="tr-TR" dirty="0" err="1"/>
              <a:t>Reversible</a:t>
            </a:r>
            <a:r>
              <a:rPr lang="tr-TR" dirty="0"/>
              <a:t>, </a:t>
            </a:r>
            <a:r>
              <a:rPr lang="tr-TR" dirty="0" err="1"/>
              <a:t>noninvaziv</a:t>
            </a:r>
            <a:r>
              <a:rPr lang="tr-TR" dirty="0"/>
              <a:t>, sıvı </a:t>
            </a:r>
            <a:r>
              <a:rPr lang="tr-TR" dirty="0" smtClean="0"/>
              <a:t>vermiyoruz</a:t>
            </a:r>
          </a:p>
          <a:p>
            <a:r>
              <a:rPr lang="tr-TR" dirty="0" err="1" smtClean="0"/>
              <a:t>İntraabdominal</a:t>
            </a:r>
            <a:r>
              <a:rPr lang="tr-TR" dirty="0" smtClean="0"/>
              <a:t> hipertansiyonda yanlış negatif sonuç verir</a:t>
            </a:r>
          </a:p>
          <a:p>
            <a:r>
              <a:rPr lang="tr-TR" dirty="0" smtClean="0"/>
              <a:t>CO ölçümü gerektirir</a:t>
            </a:r>
          </a:p>
          <a:p>
            <a:r>
              <a:rPr lang="tr-TR" dirty="0" err="1" smtClean="0"/>
              <a:t>Intrakranial</a:t>
            </a:r>
            <a:r>
              <a:rPr lang="tr-TR" dirty="0" smtClean="0"/>
              <a:t> HT durumlarında kullanamıyoruz</a:t>
            </a:r>
          </a:p>
          <a:p>
            <a:endParaRPr lang="tr-TR" dirty="0"/>
          </a:p>
        </p:txBody>
      </p:sp>
      <p:pic>
        <p:nvPicPr>
          <p:cNvPr id="4" name="3 Resim" descr="Adsı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735547"/>
            <a:ext cx="2759136" cy="691083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5652120" y="843558"/>
            <a:ext cx="162018" cy="54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7002270" y="843558"/>
            <a:ext cx="162018" cy="54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tr-TR"/>
          </a:p>
        </p:txBody>
      </p:sp>
      <p:pic>
        <p:nvPicPr>
          <p:cNvPr id="7" name="~PP1398.WAV">
            <a:hlinkClick r:id="" action="ppaction://media"/>
          </p:cNvPr>
          <p:cNvPicPr>
            <a:picLocks noRot="1" noChangeAspect="1"/>
          </p:cNvPicPr>
          <p:nvPr>
            <a:wavAudioFile r:embed="rId1" name="~PP1398.WAV"/>
          </p:nvPr>
        </p:nvPicPr>
        <p:blipFill>
          <a:blip r:embed="rId4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Mini </a:t>
            </a:r>
            <a:r>
              <a:rPr lang="tr-TR" dirty="0" err="1"/>
              <a:t>fluid</a:t>
            </a:r>
            <a:r>
              <a:rPr lang="tr-TR" dirty="0"/>
              <a:t> </a:t>
            </a:r>
            <a:r>
              <a:rPr lang="tr-TR" dirty="0" err="1"/>
              <a:t>challenge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Klasik hali: 200-500 ml (aslında </a:t>
            </a:r>
            <a:r>
              <a:rPr lang="tr-TR" dirty="0" err="1"/>
              <a:t>challenge</a:t>
            </a:r>
            <a:r>
              <a:rPr lang="tr-TR" dirty="0"/>
              <a:t> değil tedavi)</a:t>
            </a:r>
          </a:p>
          <a:p>
            <a:r>
              <a:rPr lang="tr-TR" dirty="0"/>
              <a:t>Mini: 100-150 ml sıvıyı 60-120 saniyede vermek (</a:t>
            </a:r>
            <a:r>
              <a:rPr lang="tr-TR" dirty="0" err="1"/>
              <a:t>kristalloid</a:t>
            </a:r>
            <a:r>
              <a:rPr lang="tr-TR" dirty="0"/>
              <a:t> ya da </a:t>
            </a:r>
            <a:r>
              <a:rPr lang="tr-TR" dirty="0" err="1"/>
              <a:t>kolloid</a:t>
            </a:r>
            <a:r>
              <a:rPr lang="tr-TR" dirty="0"/>
              <a:t>)</a:t>
            </a:r>
          </a:p>
          <a:p>
            <a:r>
              <a:rPr lang="tr-TR" dirty="0"/>
              <a:t>Bu miktarla </a:t>
            </a:r>
            <a:r>
              <a:rPr lang="tr-TR" dirty="0" err="1"/>
              <a:t>outputun</a:t>
            </a:r>
            <a:r>
              <a:rPr lang="tr-TR" dirty="0"/>
              <a:t> arttığını gözlemliyorsan kalan 350-400 ml i vermeye devam </a:t>
            </a:r>
            <a:endParaRPr lang="tr-TR" dirty="0" smtClean="0"/>
          </a:p>
          <a:p>
            <a:r>
              <a:rPr lang="tr-TR" dirty="0" smtClean="0"/>
              <a:t>Çok merkezli çalışmalarda güvenilirliği yüksek bulunmuş</a:t>
            </a:r>
          </a:p>
          <a:p>
            <a:r>
              <a:rPr lang="tr-TR" dirty="0" err="1" smtClean="0"/>
              <a:t>Arterial</a:t>
            </a:r>
            <a:r>
              <a:rPr lang="tr-TR" dirty="0" smtClean="0"/>
              <a:t> basınç eğrisi yeterli değil-hassas CO </a:t>
            </a:r>
            <a:r>
              <a:rPr lang="tr-TR" dirty="0" err="1" smtClean="0"/>
              <a:t>monitörizasyonu</a:t>
            </a:r>
            <a:r>
              <a:rPr lang="tr-TR" dirty="0" smtClean="0"/>
              <a:t> ya da </a:t>
            </a:r>
            <a:r>
              <a:rPr lang="tr-TR" dirty="0" err="1" smtClean="0"/>
              <a:t>stroke</a:t>
            </a:r>
            <a:r>
              <a:rPr lang="tr-TR" dirty="0" smtClean="0"/>
              <a:t> volüm ölçümü gerekli</a:t>
            </a:r>
          </a:p>
          <a:p>
            <a:r>
              <a:rPr lang="tr-TR" dirty="0" smtClean="0"/>
              <a:t>LVOT </a:t>
            </a:r>
            <a:r>
              <a:rPr lang="tr-TR" dirty="0" err="1" smtClean="0"/>
              <a:t>taki</a:t>
            </a:r>
            <a:r>
              <a:rPr lang="tr-TR" dirty="0" smtClean="0"/>
              <a:t> </a:t>
            </a:r>
            <a:r>
              <a:rPr lang="tr-TR" dirty="0" err="1" smtClean="0"/>
              <a:t>vti</a:t>
            </a:r>
            <a:r>
              <a:rPr lang="tr-TR" dirty="0" smtClean="0"/>
              <a:t> değişimi %12 </a:t>
            </a:r>
            <a:r>
              <a:rPr lang="tr-TR" dirty="0" err="1" smtClean="0"/>
              <a:t>nin</a:t>
            </a:r>
            <a:r>
              <a:rPr lang="tr-TR" dirty="0" smtClean="0"/>
              <a:t> üzerinde değilse ekoda buradan da saptanamaz</a:t>
            </a:r>
          </a:p>
          <a:p>
            <a:r>
              <a:rPr lang="tr-TR" dirty="0" smtClean="0"/>
              <a:t>Sıvı miktarı düşük olduğu için hassas ölçüm lazım</a:t>
            </a:r>
          </a:p>
          <a:p>
            <a:r>
              <a:rPr lang="tr-TR" dirty="0" smtClean="0"/>
              <a:t>100 ml sonrası PPV ve SVV düşüşü </a:t>
            </a:r>
            <a:r>
              <a:rPr lang="tr-TR" dirty="0" err="1" smtClean="0"/>
              <a:t>preloada</a:t>
            </a:r>
            <a:r>
              <a:rPr lang="tr-TR" dirty="0" smtClean="0"/>
              <a:t> cevaplılığı gösterir yeterli güvenilirlikte, ancak kısıtlılıklar;</a:t>
            </a:r>
          </a:p>
          <a:p>
            <a:r>
              <a:rPr lang="tr-TR" dirty="0" smtClean="0"/>
              <a:t>Test zaten tedavi olarak kendisini öngörüyor </a:t>
            </a:r>
            <a:r>
              <a:rPr lang="tr-TR" dirty="0" smtClean="0">
                <a:sym typeface="Wingdings" pitchFamily="2" charset="2"/>
              </a:rPr>
              <a:t>!?</a:t>
            </a:r>
          </a:p>
          <a:p>
            <a:r>
              <a:rPr lang="tr-TR" dirty="0" err="1" smtClean="0">
                <a:sym typeface="Wingdings" pitchFamily="2" charset="2"/>
              </a:rPr>
              <a:t>Preload</a:t>
            </a:r>
            <a:r>
              <a:rPr lang="tr-TR" dirty="0" smtClean="0">
                <a:sym typeface="Wingdings" pitchFamily="2" charset="2"/>
              </a:rPr>
              <a:t> cevapsız hastaysa verdiğin sıvıyı geri alma şansın yok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Adsız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3960" y="141481"/>
            <a:ext cx="2399405" cy="1208511"/>
          </a:xfrm>
          <a:prstGeom prst="rect">
            <a:avLst/>
          </a:prstGeom>
        </p:spPr>
      </p:pic>
      <p:pic>
        <p:nvPicPr>
          <p:cNvPr id="5" name="~PP3163.WAV">
            <a:hlinkClick r:id="" action="ppaction://media"/>
          </p:cNvPr>
          <p:cNvPicPr>
            <a:picLocks noRot="1" noChangeAspect="1"/>
          </p:cNvPicPr>
          <p:nvPr>
            <a:wavAudioFile r:embed="rId1" name="~PP3163.WAV"/>
          </p:nvPr>
        </p:nvPicPr>
        <p:blipFill>
          <a:blip r:embed="rId4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Trendelenburg</a:t>
            </a:r>
            <a:r>
              <a:rPr lang="tr-TR" dirty="0"/>
              <a:t> manevrası 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PLR </a:t>
            </a:r>
            <a:r>
              <a:rPr lang="tr-TR" dirty="0" err="1"/>
              <a:t>prone</a:t>
            </a:r>
            <a:r>
              <a:rPr lang="tr-TR" dirty="0"/>
              <a:t> pozisyonda kullanılamazken bu kullanılabilir</a:t>
            </a:r>
          </a:p>
          <a:p>
            <a:r>
              <a:rPr lang="tr-TR" dirty="0"/>
              <a:t>ECMO </a:t>
            </a:r>
            <a:r>
              <a:rPr lang="tr-TR" dirty="0" err="1"/>
              <a:t>daki</a:t>
            </a:r>
            <a:r>
              <a:rPr lang="tr-TR" dirty="0"/>
              <a:t> ve cerrahi esnasındaki hastalarda kullanıldığı çalışmalarda sıvı tedavisine yanıt açısından anlamlı sonuçlar bulunmuş. </a:t>
            </a:r>
          </a:p>
        </p:txBody>
      </p:sp>
      <p:pic>
        <p:nvPicPr>
          <p:cNvPr id="4" name="3 Resim" descr="Trendelenburg-Posi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92" y="3543858"/>
            <a:ext cx="3212976" cy="1383618"/>
          </a:xfrm>
          <a:prstGeom prst="rect">
            <a:avLst/>
          </a:prstGeom>
        </p:spPr>
      </p:pic>
      <p:pic>
        <p:nvPicPr>
          <p:cNvPr id="5" name="~PP2199.WAV">
            <a:hlinkClick r:id="" action="ppaction://media"/>
          </p:cNvPr>
          <p:cNvPicPr>
            <a:picLocks noRot="1" noChangeAspect="1"/>
          </p:cNvPicPr>
          <p:nvPr>
            <a:wavAudioFile r:embed="rId1" name="~PP2199.WAV"/>
          </p:nvPr>
        </p:nvPicPr>
        <p:blipFill>
          <a:blip r:embed="rId4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3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End</a:t>
            </a:r>
            <a:r>
              <a:rPr lang="tr-TR" dirty="0"/>
              <a:t> </a:t>
            </a:r>
            <a:r>
              <a:rPr lang="tr-TR" dirty="0" err="1"/>
              <a:t>Ekspiratuar</a:t>
            </a:r>
            <a:r>
              <a:rPr lang="tr-TR" dirty="0"/>
              <a:t> </a:t>
            </a:r>
            <a:r>
              <a:rPr lang="tr-TR" dirty="0" err="1"/>
              <a:t>Oklüzyon</a:t>
            </a:r>
            <a:r>
              <a:rPr lang="tr-TR" dirty="0"/>
              <a:t> testi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MV deki hastalar</a:t>
            </a:r>
          </a:p>
          <a:p>
            <a:r>
              <a:rPr lang="tr-TR" dirty="0"/>
              <a:t>Minimum 12 s </a:t>
            </a:r>
            <a:r>
              <a:rPr lang="tr-TR" dirty="0" err="1"/>
              <a:t>ekspiryum</a:t>
            </a:r>
            <a:r>
              <a:rPr lang="tr-TR" dirty="0"/>
              <a:t> sonu solunum </a:t>
            </a:r>
            <a:r>
              <a:rPr lang="tr-TR" dirty="0" err="1"/>
              <a:t>pause</a:t>
            </a:r>
            <a:r>
              <a:rPr lang="tr-TR" dirty="0"/>
              <a:t> u (sağ-sol geçiş)</a:t>
            </a:r>
          </a:p>
          <a:p>
            <a:r>
              <a:rPr lang="tr-TR" dirty="0"/>
              <a:t>Sağ </a:t>
            </a:r>
            <a:r>
              <a:rPr lang="tr-TR" dirty="0" err="1"/>
              <a:t>atrium</a:t>
            </a:r>
            <a:r>
              <a:rPr lang="tr-TR" dirty="0"/>
              <a:t> basıncı    Sağ kardiyak </a:t>
            </a:r>
            <a:r>
              <a:rPr lang="tr-TR" dirty="0" err="1"/>
              <a:t>preload</a:t>
            </a:r>
            <a:r>
              <a:rPr lang="tr-TR" dirty="0"/>
              <a:t> </a:t>
            </a:r>
            <a:endParaRPr lang="tr-TR" dirty="0">
              <a:hlinkClick r:id="rId4" action="ppaction://hlinksldjump"/>
            </a:endParaRPr>
          </a:p>
          <a:p>
            <a:r>
              <a:rPr lang="tr-TR" dirty="0" err="1"/>
              <a:t>Preload</a:t>
            </a:r>
            <a:r>
              <a:rPr lang="tr-TR" dirty="0"/>
              <a:t> artışına cevaplı hastada %5 CO artışı</a:t>
            </a:r>
            <a:endParaRPr lang="tr-TR" dirty="0">
              <a:hlinkClick r:id="rId4" action="ppaction://hlinksldjump"/>
            </a:endParaRPr>
          </a:p>
        </p:txBody>
      </p:sp>
      <p:sp>
        <p:nvSpPr>
          <p:cNvPr id="4" name="3 Yukarı Ok"/>
          <p:cNvSpPr/>
          <p:nvPr/>
        </p:nvSpPr>
        <p:spPr>
          <a:xfrm>
            <a:off x="2915816" y="2139702"/>
            <a:ext cx="162018" cy="2700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tr-TR"/>
          </a:p>
        </p:txBody>
      </p:sp>
      <p:sp>
        <p:nvSpPr>
          <p:cNvPr id="5" name="4 Aşağı Ok"/>
          <p:cNvSpPr/>
          <p:nvPr/>
        </p:nvSpPr>
        <p:spPr>
          <a:xfrm>
            <a:off x="5580112" y="2211710"/>
            <a:ext cx="147450" cy="247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tr-TR" dirty="0"/>
              <a:t> </a:t>
            </a:r>
          </a:p>
        </p:txBody>
      </p:sp>
      <p:pic>
        <p:nvPicPr>
          <p:cNvPr id="6" name="5 Resim" descr="indi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0164" y="3543859"/>
            <a:ext cx="1850231" cy="1385888"/>
          </a:xfrm>
          <a:prstGeom prst="rect">
            <a:avLst/>
          </a:prstGeom>
        </p:spPr>
      </p:pic>
      <p:pic>
        <p:nvPicPr>
          <p:cNvPr id="7" name="~PP3391.WAV">
            <a:hlinkClick r:id="" action="ppaction://media"/>
          </p:cNvPr>
          <p:cNvPicPr>
            <a:picLocks noRot="1" noChangeAspect="1"/>
          </p:cNvPicPr>
          <p:nvPr>
            <a:wavAudioFile r:embed="rId2" name="~PP3391.WAV"/>
          </p:nvPr>
        </p:nvPicPr>
        <p:blipFill>
          <a:blip r:embed="rId6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Dezavantajları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CO ölçümü gerektirir, </a:t>
            </a:r>
            <a:r>
              <a:rPr lang="tr-TR" dirty="0" err="1"/>
              <a:t>TTE’de</a:t>
            </a:r>
            <a:r>
              <a:rPr lang="tr-TR" dirty="0"/>
              <a:t> %10 un altındaki CO değişimlerinde görülemediği için en az iki </a:t>
            </a:r>
            <a:r>
              <a:rPr lang="tr-TR" dirty="0" err="1"/>
              <a:t>siklus</a:t>
            </a:r>
            <a:r>
              <a:rPr lang="tr-TR" dirty="0"/>
              <a:t> ve </a:t>
            </a:r>
            <a:r>
              <a:rPr lang="tr-TR" dirty="0" err="1"/>
              <a:t>end</a:t>
            </a:r>
            <a:r>
              <a:rPr lang="tr-TR" dirty="0"/>
              <a:t> </a:t>
            </a:r>
            <a:r>
              <a:rPr lang="tr-TR" dirty="0" err="1"/>
              <a:t>inspiratuar</a:t>
            </a:r>
            <a:r>
              <a:rPr lang="tr-TR" dirty="0"/>
              <a:t> </a:t>
            </a:r>
            <a:r>
              <a:rPr lang="tr-TR" dirty="0" err="1"/>
              <a:t>oklüzyonla</a:t>
            </a:r>
            <a:r>
              <a:rPr lang="tr-TR" dirty="0"/>
              <a:t> kombine şekilde uygulanmalıdır</a:t>
            </a:r>
          </a:p>
          <a:p>
            <a:r>
              <a:rPr lang="tr-TR" dirty="0"/>
              <a:t>Etkisi kısa* hızlı* geçici*</a:t>
            </a:r>
          </a:p>
          <a:p>
            <a:r>
              <a:rPr lang="tr-TR" dirty="0" err="1"/>
              <a:t>Arterial</a:t>
            </a:r>
            <a:r>
              <a:rPr lang="tr-TR" dirty="0"/>
              <a:t> basınç eğrisindeki etki15 s altındaki uygulamalarda izlenemez-daha hassas monitör gerektirir-pahalı ve </a:t>
            </a:r>
            <a:r>
              <a:rPr lang="tr-TR" dirty="0" err="1"/>
              <a:t>invaziv</a:t>
            </a:r>
            <a:endParaRPr lang="tr-TR" dirty="0"/>
          </a:p>
          <a:p>
            <a:r>
              <a:rPr lang="tr-TR" dirty="0">
                <a:hlinkClick r:id="rId3" action="ppaction://hlinksldjump"/>
              </a:rPr>
              <a:t>Sağ kalp yetmezliği, </a:t>
            </a:r>
            <a:r>
              <a:rPr lang="tr-TR" dirty="0" err="1">
                <a:hlinkClick r:id="rId3" action="ppaction://hlinksldjump"/>
              </a:rPr>
              <a:t>intrakardiyak</a:t>
            </a:r>
            <a:r>
              <a:rPr lang="tr-TR" dirty="0">
                <a:hlinkClick r:id="rId3" action="ppaction://hlinksldjump"/>
              </a:rPr>
              <a:t> </a:t>
            </a:r>
            <a:r>
              <a:rPr lang="tr-TR" dirty="0" err="1">
                <a:hlinkClick r:id="rId3" action="ppaction://hlinksldjump"/>
              </a:rPr>
              <a:t>shunt</a:t>
            </a:r>
            <a:r>
              <a:rPr lang="tr-TR" dirty="0">
                <a:hlinkClick r:id="rId3" action="ppaction://hlinksldjump"/>
              </a:rPr>
              <a:t> gibi durumlarda test </a:t>
            </a:r>
            <a:r>
              <a:rPr lang="tr-TR" dirty="0" smtClean="0">
                <a:hlinkClick r:id="rId3" action="ppaction://hlinksldjump"/>
              </a:rPr>
              <a:t>kullanılamaz</a:t>
            </a:r>
            <a:endParaRPr lang="tr-TR" dirty="0" smtClean="0"/>
          </a:p>
          <a:p>
            <a:r>
              <a:rPr lang="tr-TR" dirty="0" smtClean="0"/>
              <a:t>&lt;8 ml/kg </a:t>
            </a:r>
            <a:r>
              <a:rPr lang="tr-TR" dirty="0" err="1" smtClean="0"/>
              <a:t>Vt</a:t>
            </a:r>
            <a:r>
              <a:rPr lang="tr-TR" dirty="0" smtClean="0"/>
              <a:t> de kullanılamaz</a:t>
            </a:r>
          </a:p>
          <a:p>
            <a:r>
              <a:rPr lang="tr-TR" dirty="0" err="1" smtClean="0"/>
              <a:t>Prone</a:t>
            </a:r>
            <a:r>
              <a:rPr lang="tr-TR" dirty="0" smtClean="0"/>
              <a:t> pozisyonda güvenilir değil</a:t>
            </a:r>
          </a:p>
          <a:p>
            <a:r>
              <a:rPr lang="tr-TR" dirty="0" smtClean="0"/>
              <a:t>Lap cerrahide güvenilir değil</a:t>
            </a:r>
          </a:p>
          <a:p>
            <a:endParaRPr lang="tr-TR" dirty="0"/>
          </a:p>
        </p:txBody>
      </p:sp>
      <p:pic>
        <p:nvPicPr>
          <p:cNvPr id="4" name="~PP1906.WAV">
            <a:hlinkClick r:id="" action="ppaction://media"/>
          </p:cNvPr>
          <p:cNvPicPr>
            <a:picLocks noRot="1" noChangeAspect="1"/>
          </p:cNvPicPr>
          <p:nvPr>
            <a:wavAudioFile r:embed="rId1" name="~PP1906.WAV"/>
          </p:nvPr>
        </p:nvPicPr>
        <p:blipFill>
          <a:blip r:embed="rId4" cstate="print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6.5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7.8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582</Words>
  <Application>Microsoft Office PowerPoint</Application>
  <PresentationFormat>Ekran Gösterisi (16:9)</PresentationFormat>
  <Paragraphs>78</Paragraphs>
  <Slides>16</Slides>
  <Notes>0</Notes>
  <HiddenSlides>0</HiddenSlides>
  <MMClips>16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Office Teması</vt:lpstr>
      <vt:lpstr>GÜNCEL LİTERATÜR Annals of İntensive care  Xavier Monnet , Rui Shi and Jean‑Louis Teboul  Monnet et al. Annals of Intensive Care  (2022) 12:46  DOI: 10.1186/s13613-022-01022-8 </vt:lpstr>
      <vt:lpstr>Slayt 2</vt:lpstr>
      <vt:lpstr>Slayt 3</vt:lpstr>
      <vt:lpstr>Slayt 4</vt:lpstr>
      <vt:lpstr>Passive Leg Raise</vt:lpstr>
      <vt:lpstr>Mini fluid challenge</vt:lpstr>
      <vt:lpstr>Trendelenburg manevrası  </vt:lpstr>
      <vt:lpstr>End Ekspiratuar Oklüzyon testi</vt:lpstr>
      <vt:lpstr>Dezavantajları </vt:lpstr>
      <vt:lpstr>PPV- SVV</vt:lpstr>
      <vt:lpstr>Tidal Volume Challenge</vt:lpstr>
      <vt:lpstr>VCI Solunumsal Çap Değişimleri</vt:lpstr>
      <vt:lpstr>Slayt 13</vt:lpstr>
      <vt:lpstr>Slayt 14</vt:lpstr>
      <vt:lpstr>Slayt 15</vt:lpstr>
      <vt:lpstr>Slayt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 Fluid Responsiveness. What’s new? (Review Article)</dc:title>
  <dc:creator>Nur ZAFER</dc:creator>
  <cp:lastModifiedBy>Nur ZAFER</cp:lastModifiedBy>
  <cp:revision>82</cp:revision>
  <dcterms:created xsi:type="dcterms:W3CDTF">2022-09-21T11:32:06Z</dcterms:created>
  <dcterms:modified xsi:type="dcterms:W3CDTF">2022-09-30T16:29:47Z</dcterms:modified>
</cp:coreProperties>
</file>